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B2C2E-9F29-4593-8544-1EC6EAB53DB3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4A50C-A6F6-4D11-9131-16621DBAB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  <a:solidFill>
            <a:schemeClr val="tx2">
              <a:lumMod val="50000"/>
            </a:schemeClr>
          </a:solidFill>
          <a:effectLst>
            <a:innerShdw blurRad="114300">
              <a:prstClr val="black"/>
            </a:innerShdw>
            <a:reflection blurRad="6350" stA="50000" endA="295" endPos="92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latin typeface="Bradley Hand ITC" pitchFamily="66" charset="0"/>
              </a:rPr>
              <a:t>THE SCHOOL FOR SCANDAL</a:t>
            </a:r>
            <a:br>
              <a:rPr lang="en-US" b="1" dirty="0" smtClean="0">
                <a:solidFill>
                  <a:srgbClr val="FFC000"/>
                </a:solidFill>
                <a:latin typeface="Bradley Hand ITC" pitchFamily="66" charset="0"/>
              </a:rPr>
            </a:br>
            <a:r>
              <a:rPr lang="en-US" sz="3200" b="1" dirty="0" smtClean="0">
                <a:solidFill>
                  <a:srgbClr val="FFC000"/>
                </a:solidFill>
                <a:latin typeface="Bradley Hand ITC" pitchFamily="66" charset="0"/>
              </a:rPr>
              <a:t>(a sentimental comedy)</a:t>
            </a:r>
            <a:endParaRPr lang="en-US" b="1" dirty="0">
              <a:solidFill>
                <a:srgbClr val="FFC000"/>
              </a:solidFill>
              <a:latin typeface="Bradley Hand ITC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848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RICHARD BRINSLEY SHERIDAN (1751 – 1861)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ACT III / SCENE I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371600"/>
            <a:ext cx="8077200" cy="51816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At Peter’s house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Oliver, Peter &amp; Rowley are found discussing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they plan to test the two brothers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in the disguise of Premium &amp; Stanley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Moses instructs the role of Mr. Premium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Moses, Rowley &amp; Oliver leave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Quarrel between Maria &amp; Peter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Quarrel between Peter &amp; Lady </a:t>
            </a:r>
            <a:r>
              <a:rPr lang="en-US" b="1" dirty="0" err="1" smtClean="0">
                <a:solidFill>
                  <a:schemeClr val="tx1"/>
                </a:solidFill>
              </a:rPr>
              <a:t>Teazle</a:t>
            </a:r>
            <a:r>
              <a:rPr lang="en-US" b="1" dirty="0" smtClean="0">
                <a:solidFill>
                  <a:schemeClr val="tx1"/>
                </a:solidFill>
              </a:rPr>
              <a:t> 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219199"/>
          </a:xfrm>
        </p:spPr>
        <p:txBody>
          <a:bodyPr/>
          <a:lstStyle/>
          <a:p>
            <a:r>
              <a:rPr lang="en-US" b="1" dirty="0" smtClean="0"/>
              <a:t>ACT III / SCENE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7924800" cy="39624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At Charles’ house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Charles with his friends drinks &amp; plays cards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Every friend gets his wage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Charles’ friends- Trip, Careless, etc 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066799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ACT III / SCENE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153400" cy="5029200"/>
          </a:xfrm>
        </p:spPr>
        <p:txBody>
          <a:bodyPr>
            <a:normAutofit lnSpcReduction="10000"/>
          </a:bodyPr>
          <a:lstStyle/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At Charles’ house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His friends are drinking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Careless leads the company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Charles comes down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Trip forces Oliver to drink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Oliver asks of security for loan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Oliver will be Charles’ security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The library of Charles’ father is already sold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Charles decides to sell his family pictures</a:t>
            </a:r>
          </a:p>
          <a:p>
            <a:pPr algn="l"/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ACT IV / SCENE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990600"/>
            <a:ext cx="8001000" cy="5410200"/>
          </a:xfrm>
        </p:spPr>
        <p:txBody>
          <a:bodyPr>
            <a:normAutofit fontScale="92500" lnSpcReduction="20000"/>
          </a:bodyPr>
          <a:lstStyle/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Charles’ picture room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Auction scene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Charles, Moses, Oliver, careless are found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Carless is the auctioneer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pedigree for hammer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     1. Richard </a:t>
            </a:r>
            <a:r>
              <a:rPr lang="en-US" sz="2800" b="1" dirty="0" err="1" smtClean="0">
                <a:solidFill>
                  <a:schemeClr val="tx1"/>
                </a:solidFill>
              </a:rPr>
              <a:t>Ravelin</a:t>
            </a:r>
            <a:r>
              <a:rPr lang="en-US" sz="2800" b="1" dirty="0" smtClean="0">
                <a:solidFill>
                  <a:schemeClr val="tx1"/>
                </a:solidFill>
              </a:rPr>
              <a:t> ( great uncle) – army  general  10 p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     2. Deborah ( great aunt) – 5 p, 10 shillings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     3. Mother’s grandfather (judge) – 10 p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     4. William &amp; Walter ( both were) M. Ps) – 50 p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- rest for whole sale- 500 p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- doesn't sell Oliver’s picture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- </a:t>
            </a:r>
            <a:r>
              <a:rPr lang="en-US" b="1" dirty="0" err="1" smtClean="0">
                <a:solidFill>
                  <a:schemeClr val="tx1"/>
                </a:solidFill>
              </a:rPr>
              <a:t>Cheque</a:t>
            </a:r>
            <a:r>
              <a:rPr lang="en-US" b="1" dirty="0" smtClean="0">
                <a:solidFill>
                  <a:schemeClr val="tx1"/>
                </a:solidFill>
              </a:rPr>
              <a:t> for 800 p- convey for the pictures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066799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ACT IV / SCENE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Rowley </a:t>
            </a:r>
            <a:r>
              <a:rPr lang="en-US" b="1" dirty="0" err="1" smtClean="0">
                <a:solidFill>
                  <a:schemeClr val="tx1"/>
                </a:solidFill>
              </a:rPr>
              <a:t>encashes</a:t>
            </a:r>
            <a:r>
              <a:rPr lang="en-US" b="1" dirty="0" smtClean="0">
                <a:solidFill>
                  <a:schemeClr val="tx1"/>
                </a:solidFill>
              </a:rPr>
              <a:t> the </a:t>
            </a:r>
            <a:r>
              <a:rPr lang="en-US" b="1" dirty="0" err="1" smtClean="0">
                <a:solidFill>
                  <a:schemeClr val="tx1"/>
                </a:solidFill>
              </a:rPr>
              <a:t>cheque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Oliver’s opinion on Charles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100 p for Stanley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Rowley to take Oliver to Joseph’s house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914399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ACT IV / SCENE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8153400" cy="5334000"/>
          </a:xfrm>
        </p:spPr>
        <p:txBody>
          <a:bodyPr>
            <a:normAutofit fontScale="85000" lnSpcReduction="10000"/>
          </a:bodyPr>
          <a:lstStyle/>
          <a:p>
            <a:r>
              <a:rPr lang="en-US" sz="4200" b="1" dirty="0" smtClean="0">
                <a:solidFill>
                  <a:schemeClr val="accent5">
                    <a:lumMod val="50000"/>
                  </a:schemeClr>
                </a:solidFill>
              </a:rPr>
              <a:t>SCREEN SCENE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At Joseph’s library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Joseph eagerly waits for Lady </a:t>
            </a:r>
            <a:r>
              <a:rPr lang="en-US" b="1" dirty="0" err="1" smtClean="0">
                <a:solidFill>
                  <a:srgbClr val="002060"/>
                </a:solidFill>
              </a:rPr>
              <a:t>Teazle</a:t>
            </a:r>
            <a:endParaRPr lang="en-US" b="1" dirty="0" smtClean="0">
              <a:solidFill>
                <a:srgbClr val="002060"/>
              </a:solidFill>
            </a:endParaRP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Lady </a:t>
            </a:r>
            <a:r>
              <a:rPr lang="en-US" b="1" dirty="0" err="1" smtClean="0">
                <a:solidFill>
                  <a:srgbClr val="002060"/>
                </a:solidFill>
              </a:rPr>
              <a:t>Teazle</a:t>
            </a:r>
            <a:r>
              <a:rPr lang="en-US" b="1" dirty="0" smtClean="0">
                <a:solidFill>
                  <a:srgbClr val="002060"/>
                </a:solidFill>
              </a:rPr>
              <a:t> speaks of Peter’s suspicion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L. </a:t>
            </a:r>
            <a:r>
              <a:rPr lang="en-US" b="1" dirty="0" err="1" smtClean="0">
                <a:solidFill>
                  <a:srgbClr val="002060"/>
                </a:solidFill>
              </a:rPr>
              <a:t>Teazle</a:t>
            </a:r>
            <a:r>
              <a:rPr lang="en-US" b="1" dirty="0" smtClean="0">
                <a:solidFill>
                  <a:srgbClr val="002060"/>
                </a:solidFill>
              </a:rPr>
              <a:t> wants the marriage between Maria &amp; Charles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L. </a:t>
            </a:r>
            <a:r>
              <a:rPr lang="en-US" b="1" dirty="0" err="1" smtClean="0">
                <a:solidFill>
                  <a:srgbClr val="002060"/>
                </a:solidFill>
              </a:rPr>
              <a:t>Sneerwell</a:t>
            </a:r>
            <a:r>
              <a:rPr lang="en-US" b="1" dirty="0" smtClean="0">
                <a:solidFill>
                  <a:srgbClr val="002060"/>
                </a:solidFill>
              </a:rPr>
              <a:t> is the main cause for the suspicion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outwit Peter by committing adultery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approaches Lady </a:t>
            </a:r>
            <a:r>
              <a:rPr lang="en-US" b="1" dirty="0" err="1" smtClean="0">
                <a:solidFill>
                  <a:srgbClr val="002060"/>
                </a:solidFill>
              </a:rPr>
              <a:t>Teazle</a:t>
            </a:r>
            <a:r>
              <a:rPr lang="en-US" b="1" dirty="0" smtClean="0">
                <a:solidFill>
                  <a:srgbClr val="002060"/>
                </a:solidFill>
              </a:rPr>
              <a:t> for sex 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Peter’s arrival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Lady </a:t>
            </a:r>
            <a:r>
              <a:rPr lang="en-US" b="1" dirty="0" err="1" smtClean="0">
                <a:solidFill>
                  <a:srgbClr val="002060"/>
                </a:solidFill>
              </a:rPr>
              <a:t>Teazle</a:t>
            </a:r>
            <a:r>
              <a:rPr lang="en-US" b="1" dirty="0" smtClean="0">
                <a:solidFill>
                  <a:srgbClr val="002060"/>
                </a:solidFill>
              </a:rPr>
              <a:t> hides behind the screen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Peter speaks of L. </a:t>
            </a:r>
            <a:r>
              <a:rPr lang="en-US" b="1" dirty="0" err="1" smtClean="0">
                <a:solidFill>
                  <a:srgbClr val="002060"/>
                </a:solidFill>
              </a:rPr>
              <a:t>Teazle’s</a:t>
            </a:r>
            <a:r>
              <a:rPr lang="en-US" b="1" dirty="0" smtClean="0">
                <a:solidFill>
                  <a:srgbClr val="002060"/>
                </a:solidFill>
              </a:rPr>
              <a:t> relationship with Charles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001000" cy="6172200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/>
              <a:t>- </a:t>
            </a:r>
            <a:r>
              <a:rPr lang="en-US" b="1" dirty="0" smtClean="0">
                <a:solidFill>
                  <a:srgbClr val="002060"/>
                </a:solidFill>
              </a:rPr>
              <a:t>Peter’s will   1. 800 p annually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                        2. a major portion after his death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Peter discusses Joseph’s affair with Maria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Joseph is unhappy over the issue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servant informs the arrival of Charles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asks the servant to tell – he is out of the house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Peter wants Charles to come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Peter hides behind the screen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French milliner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Charles asks of a Jew or young girl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Joseph asks Charles’ relationship with L. </a:t>
            </a:r>
            <a:r>
              <a:rPr lang="en-US" b="1" dirty="0" err="1" smtClean="0">
                <a:solidFill>
                  <a:srgbClr val="002060"/>
                </a:solidFill>
              </a:rPr>
              <a:t>Teazle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Charles reports Joseph’s love for L. </a:t>
            </a:r>
            <a:r>
              <a:rPr lang="en-US" b="1" dirty="0" err="1" smtClean="0">
                <a:solidFill>
                  <a:srgbClr val="002060"/>
                </a:solidFill>
              </a:rPr>
              <a:t>Teazle</a:t>
            </a:r>
            <a:r>
              <a:rPr lang="en-US" b="1" dirty="0" smtClean="0">
                <a:solidFill>
                  <a:srgbClr val="002060"/>
                </a:solidFill>
              </a:rPr>
              <a:t>, their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  secret meetings &amp; love glances 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1"/>
            <a:ext cx="8153400" cy="8381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153400" cy="5105400"/>
          </a:xfrm>
        </p:spPr>
        <p:txBody>
          <a:bodyPr/>
          <a:lstStyle/>
          <a:p>
            <a:pPr algn="l"/>
            <a:r>
              <a:rPr lang="en-US" dirty="0" smtClean="0"/>
              <a:t>- </a:t>
            </a:r>
            <a:r>
              <a:rPr lang="en-US" b="1" dirty="0" smtClean="0">
                <a:solidFill>
                  <a:srgbClr val="002060"/>
                </a:solidFill>
              </a:rPr>
              <a:t>Joseph asks Charles to speak slowly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Charles pulls the screen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Peter comes out and asks sorry to Charles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servant informs the arrival of L. </a:t>
            </a:r>
            <a:r>
              <a:rPr lang="en-US" b="1" dirty="0" err="1" smtClean="0">
                <a:solidFill>
                  <a:srgbClr val="002060"/>
                </a:solidFill>
              </a:rPr>
              <a:t>Sneerweel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Joseph runs down to stop her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Peter speaks of the French milliner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Charles pulls the screen </a:t>
            </a:r>
            <a:r>
              <a:rPr lang="en-US" b="1" smtClean="0">
                <a:solidFill>
                  <a:srgbClr val="002060"/>
                </a:solidFill>
              </a:rPr>
              <a:t>&amp; finds </a:t>
            </a:r>
            <a:r>
              <a:rPr lang="en-US" b="1" dirty="0" smtClean="0">
                <a:solidFill>
                  <a:srgbClr val="002060"/>
                </a:solidFill>
              </a:rPr>
              <a:t>Lady </a:t>
            </a:r>
            <a:r>
              <a:rPr lang="en-US" b="1" dirty="0" err="1" smtClean="0">
                <a:solidFill>
                  <a:srgbClr val="002060"/>
                </a:solidFill>
              </a:rPr>
              <a:t>Teazle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Things become crystal clear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- reconciliation between L. </a:t>
            </a:r>
            <a:r>
              <a:rPr lang="en-US" b="1" dirty="0" err="1" smtClean="0">
                <a:solidFill>
                  <a:srgbClr val="002060"/>
                </a:solidFill>
              </a:rPr>
              <a:t>Teazle</a:t>
            </a:r>
            <a:r>
              <a:rPr lang="en-US" b="1" dirty="0" smtClean="0">
                <a:solidFill>
                  <a:srgbClr val="002060"/>
                </a:solidFill>
              </a:rPr>
              <a:t> &amp; Peter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838199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ACT V / SCENE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7924800" cy="48006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Joseph’s sadness   	1. reputation has gone 				2. Lost Maria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Stanley’s visit to Joseph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Joseph says that he has not received any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any amount from his uncle Oliver (12000 P)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- Rowley informs the arrival of Oliver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- Oliver’s planned visit to Joseph’s house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83819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ACT V / SCENE II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305800" cy="48768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The scandal-mongers in the house of L. </a:t>
            </a:r>
            <a:r>
              <a:rPr lang="en-US" dirty="0" err="1" smtClean="0">
                <a:solidFill>
                  <a:schemeClr val="tx1"/>
                </a:solidFill>
              </a:rPr>
              <a:t>Teazle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their various opinion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1. Joseph is the lover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2. Charles is the lover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3. Fighting with sword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4. Fighting with pistol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Oliver comes, they take him for a doctor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Sir Peter Chases them all  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  <a:solidFill>
            <a:schemeClr val="tx2">
              <a:lumMod val="50000"/>
            </a:schemeClr>
          </a:solidFill>
          <a:effectLst>
            <a:innerShdw blurRad="114300">
              <a:prstClr val="black"/>
            </a:innerShdw>
            <a:reflection blurRad="6350" stA="50000" endA="295" endPos="92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SHERIDAN’S LIFE &amp; WORKS</a:t>
            </a:r>
            <a:endParaRPr lang="en-US" b="1" dirty="0">
              <a:solidFill>
                <a:srgbClr val="FFFF00"/>
              </a:solidFill>
              <a:latin typeface="Bradley Hand ITC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500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- born in Dublin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- M. P. (1780 – 1812)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- 5 ½ hours speech (impeachment of Warren Hastings)        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- Speech in support of French Revolution</a:t>
            </a:r>
          </a:p>
          <a:p>
            <a:pPr algn="l"/>
            <a:endParaRPr lang="en-US" b="1" dirty="0" smtClean="0">
              <a:solidFill>
                <a:srgbClr val="002060"/>
              </a:solidFill>
            </a:endParaRPr>
          </a:p>
          <a:p>
            <a:pPr algn="l"/>
            <a:r>
              <a:rPr lang="en-US" sz="2600" b="1" dirty="0" smtClean="0">
                <a:solidFill>
                  <a:srgbClr val="320000"/>
                </a:solidFill>
                <a:latin typeface="Berlin Sans FB" pitchFamily="34" charset="0"/>
                <a:ea typeface="Arial Unicode MS" pitchFamily="34" charset="-128"/>
                <a:cs typeface="Arial Unicode MS" pitchFamily="34" charset="-128"/>
              </a:rPr>
              <a:t>WORKS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b="1" dirty="0" smtClean="0">
                <a:solidFill>
                  <a:srgbClr val="002060"/>
                </a:solidFill>
              </a:rPr>
              <a:t>1. </a:t>
            </a:r>
            <a:r>
              <a:rPr lang="en-US" b="1" i="1" dirty="0" smtClean="0">
                <a:solidFill>
                  <a:srgbClr val="002060"/>
                </a:solidFill>
              </a:rPr>
              <a:t>The Rivals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     2. </a:t>
            </a:r>
            <a:r>
              <a:rPr lang="en-US" b="1" i="1" dirty="0" smtClean="0">
                <a:solidFill>
                  <a:srgbClr val="002060"/>
                </a:solidFill>
              </a:rPr>
              <a:t>St. Patrick’s Day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     3. </a:t>
            </a:r>
            <a:r>
              <a:rPr lang="en-US" b="1" i="1" dirty="0" smtClean="0">
                <a:solidFill>
                  <a:srgbClr val="002060"/>
                </a:solidFill>
              </a:rPr>
              <a:t>The Duenna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     4. </a:t>
            </a:r>
            <a:r>
              <a:rPr lang="en-US" b="1" i="1" dirty="0" smtClean="0">
                <a:solidFill>
                  <a:srgbClr val="002060"/>
                </a:solidFill>
              </a:rPr>
              <a:t>The School for Scandal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     5. </a:t>
            </a:r>
            <a:r>
              <a:rPr lang="en-US" b="1" i="1" dirty="0" smtClean="0">
                <a:solidFill>
                  <a:srgbClr val="002060"/>
                </a:solidFill>
              </a:rPr>
              <a:t>A Trip to Scarborough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     6. </a:t>
            </a:r>
            <a:r>
              <a:rPr lang="en-US" b="1" i="1" dirty="0" smtClean="0">
                <a:solidFill>
                  <a:srgbClr val="002060"/>
                </a:solidFill>
              </a:rPr>
              <a:t>The Critic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990599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ACT V / SCENE III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001000" cy="5181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 - Joseph’s library</a:t>
            </a:r>
          </a:p>
          <a:p>
            <a:pPr algn="l"/>
            <a:r>
              <a:rPr lang="en-US" b="1" dirty="0" smtClean="0">
                <a:solidFill>
                  <a:srgbClr val="002060"/>
                </a:solidFill>
              </a:rPr>
              <a:t> - Lady </a:t>
            </a:r>
            <a:r>
              <a:rPr lang="en-US" b="1" dirty="0" err="1" smtClean="0">
                <a:solidFill>
                  <a:srgbClr val="002060"/>
                </a:solidFill>
              </a:rPr>
              <a:t>Sneerwell</a:t>
            </a:r>
            <a:r>
              <a:rPr lang="en-US" b="1" dirty="0" smtClean="0">
                <a:solidFill>
                  <a:srgbClr val="002060"/>
                </a:solidFill>
              </a:rPr>
              <a:t> accuses Joseph for helping</a:t>
            </a:r>
          </a:p>
          <a:p>
            <a:pPr algn="l"/>
            <a:r>
              <a:rPr lang="en-US" b="1" dirty="0" smtClean="0">
                <a:solidFill>
                  <a:srgbClr val="002060"/>
                </a:solidFill>
              </a:rPr>
              <a:t>   Charles to marry Maria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Joseph’s plan for forged love letters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Stanley comes again 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Joseph shouts at him &amp; asks him to leave 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Stanley says, he wants to meet Oliver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Pushes Stanley away (while Charles arrives)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Whether Stanley or Premium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rgbClr val="002060"/>
                </a:solidFill>
              </a:rPr>
              <a:t> Charles &amp; Joseph push Oliver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1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8991600" cy="5562600"/>
          </a:xfrm>
        </p:spPr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rgbClr val="002060"/>
                </a:solidFill>
              </a:rPr>
              <a:t> </a:t>
            </a:r>
            <a:r>
              <a:rPr lang="en-US" sz="3000" b="1" dirty="0" smtClean="0">
                <a:solidFill>
                  <a:srgbClr val="002060"/>
                </a:solidFill>
              </a:rPr>
              <a:t>- Peter, Lady </a:t>
            </a:r>
            <a:r>
              <a:rPr lang="en-US" sz="3000" b="1" dirty="0" err="1" smtClean="0">
                <a:solidFill>
                  <a:srgbClr val="002060"/>
                </a:solidFill>
              </a:rPr>
              <a:t>Teazle</a:t>
            </a:r>
            <a:r>
              <a:rPr lang="en-US" sz="3000" b="1" dirty="0" smtClean="0">
                <a:solidFill>
                  <a:srgbClr val="002060"/>
                </a:solidFill>
              </a:rPr>
              <a:t>, Maria enter</a:t>
            </a:r>
            <a:br>
              <a:rPr lang="en-US" sz="3000" b="1" dirty="0" smtClean="0">
                <a:solidFill>
                  <a:srgbClr val="002060"/>
                </a:solidFill>
              </a:rPr>
            </a:br>
            <a:r>
              <a:rPr lang="en-US" sz="3000" b="1" dirty="0" smtClean="0">
                <a:solidFill>
                  <a:srgbClr val="002060"/>
                </a:solidFill>
              </a:rPr>
              <a:t> - Oliver says, Joseph is treacherous, mean, hypocritical</a:t>
            </a:r>
            <a:br>
              <a:rPr lang="en-US" sz="3000" b="1" dirty="0" smtClean="0">
                <a:solidFill>
                  <a:srgbClr val="002060"/>
                </a:solidFill>
              </a:rPr>
            </a:br>
            <a:r>
              <a:rPr lang="en-US" sz="3000" b="1" dirty="0" smtClean="0">
                <a:solidFill>
                  <a:srgbClr val="002060"/>
                </a:solidFill>
              </a:rPr>
              <a:t> - He wants Charles &amp; Maria to get married</a:t>
            </a:r>
            <a:br>
              <a:rPr lang="en-US" sz="3000" b="1" dirty="0" smtClean="0">
                <a:solidFill>
                  <a:srgbClr val="002060"/>
                </a:solidFill>
              </a:rPr>
            </a:br>
            <a:r>
              <a:rPr lang="en-US" sz="3000" b="1" dirty="0" smtClean="0">
                <a:solidFill>
                  <a:srgbClr val="002060"/>
                </a:solidFill>
              </a:rPr>
              <a:t> - Maria says Charles is in love with Lady </a:t>
            </a:r>
            <a:r>
              <a:rPr lang="en-US" sz="3000" b="1" dirty="0" err="1" smtClean="0">
                <a:solidFill>
                  <a:srgbClr val="002060"/>
                </a:solidFill>
              </a:rPr>
              <a:t>Sneerwell</a:t>
            </a:r>
            <a:r>
              <a:rPr lang="en-US" sz="3000" b="1" dirty="0" smtClean="0">
                <a:solidFill>
                  <a:srgbClr val="002060"/>
                </a:solidFill>
              </a:rPr>
              <a:t/>
            </a:r>
            <a:br>
              <a:rPr lang="en-US" sz="3000" b="1" dirty="0" smtClean="0">
                <a:solidFill>
                  <a:srgbClr val="002060"/>
                </a:solidFill>
              </a:rPr>
            </a:br>
            <a:r>
              <a:rPr lang="en-US" sz="3000" b="1" dirty="0" smtClean="0">
                <a:solidFill>
                  <a:srgbClr val="002060"/>
                </a:solidFill>
              </a:rPr>
              <a:t> - Lady </a:t>
            </a:r>
            <a:r>
              <a:rPr lang="en-US" sz="3000" b="1" dirty="0" err="1" smtClean="0">
                <a:solidFill>
                  <a:srgbClr val="002060"/>
                </a:solidFill>
              </a:rPr>
              <a:t>Sneerwell</a:t>
            </a:r>
            <a:r>
              <a:rPr lang="en-US" sz="3000" b="1" dirty="0" smtClean="0">
                <a:solidFill>
                  <a:srgbClr val="002060"/>
                </a:solidFill>
              </a:rPr>
              <a:t> accuses Charles for his faithlessness</a:t>
            </a:r>
            <a:br>
              <a:rPr lang="en-US" sz="3000" b="1" dirty="0" smtClean="0">
                <a:solidFill>
                  <a:srgbClr val="002060"/>
                </a:solidFill>
              </a:rPr>
            </a:br>
            <a:r>
              <a:rPr lang="en-US" sz="3000" b="1" dirty="0" smtClean="0">
                <a:solidFill>
                  <a:srgbClr val="002060"/>
                </a:solidFill>
              </a:rPr>
              <a:t> - forged letters are shown </a:t>
            </a:r>
            <a:br>
              <a:rPr lang="en-US" sz="3000" b="1" dirty="0" smtClean="0">
                <a:solidFill>
                  <a:srgbClr val="002060"/>
                </a:solidFill>
              </a:rPr>
            </a:br>
            <a:r>
              <a:rPr lang="en-US" sz="3000" b="1" dirty="0" smtClean="0">
                <a:solidFill>
                  <a:srgbClr val="002060"/>
                </a:solidFill>
              </a:rPr>
              <a:t> - Snake “ You paid me extremely for the lie in question;</a:t>
            </a:r>
            <a:br>
              <a:rPr lang="en-US" sz="3000" b="1" dirty="0" smtClean="0">
                <a:solidFill>
                  <a:srgbClr val="002060"/>
                </a:solidFill>
              </a:rPr>
            </a:br>
            <a:r>
              <a:rPr lang="en-US" sz="3000" b="1" dirty="0" smtClean="0">
                <a:solidFill>
                  <a:srgbClr val="002060"/>
                </a:solidFill>
              </a:rPr>
              <a:t>               but I unfortunately have been offered double</a:t>
            </a:r>
            <a:br>
              <a:rPr lang="en-US" sz="3000" b="1" dirty="0" smtClean="0">
                <a:solidFill>
                  <a:srgbClr val="002060"/>
                </a:solidFill>
              </a:rPr>
            </a:br>
            <a:r>
              <a:rPr lang="en-US" sz="3000" b="1" dirty="0" smtClean="0">
                <a:solidFill>
                  <a:srgbClr val="002060"/>
                </a:solidFill>
              </a:rPr>
              <a:t>               to speak the truth”</a:t>
            </a:r>
            <a:endParaRPr lang="en-US" sz="3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6202362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sz="2800" b="1" dirty="0" smtClean="0">
                <a:solidFill>
                  <a:srgbClr val="0070C0"/>
                </a:solidFill>
              </a:rPr>
              <a:t>CHARACTERS</a:t>
            </a:r>
            <a:br>
              <a:rPr lang="en-US" sz="2800" b="1" dirty="0" smtClean="0">
                <a:solidFill>
                  <a:srgbClr val="0070C0"/>
                </a:solidFill>
              </a:rPr>
            </a:br>
            <a:r>
              <a:rPr lang="en-US" sz="2800" b="1" dirty="0" smtClean="0"/>
              <a:t>1. </a:t>
            </a:r>
            <a:r>
              <a:rPr lang="en-US" sz="2800" b="1" dirty="0" smtClean="0">
                <a:solidFill>
                  <a:schemeClr val="tx1"/>
                </a:solidFill>
              </a:rPr>
              <a:t>Sir Peter </a:t>
            </a:r>
            <a:r>
              <a:rPr lang="en-US" sz="2800" b="1" dirty="0" err="1" smtClean="0">
                <a:solidFill>
                  <a:schemeClr val="tx1"/>
                </a:solidFill>
              </a:rPr>
              <a:t>Teazle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– an old bachelor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                              - marries a young lady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                              - suffers a lot/ reconciliation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</a:rPr>
              <a:t>. Sir Oliver Surface </a:t>
            </a:r>
            <a:r>
              <a:rPr lang="en-US" sz="2800" dirty="0" smtClean="0">
                <a:solidFill>
                  <a:schemeClr val="tx1"/>
                </a:solidFill>
              </a:rPr>
              <a:t>– uncle of Joseph &amp; Charles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                                - 16 years away from England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                                - disguises as Stanley &amp; Premium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3. </a:t>
            </a:r>
            <a:r>
              <a:rPr lang="en-US" sz="2800" b="1" dirty="0" smtClean="0">
                <a:solidFill>
                  <a:schemeClr val="tx1"/>
                </a:solidFill>
              </a:rPr>
              <a:t>Joseph Surface </a:t>
            </a:r>
            <a:r>
              <a:rPr lang="en-US" sz="2800" dirty="0" smtClean="0">
                <a:solidFill>
                  <a:schemeClr val="tx1"/>
                </a:solidFill>
              </a:rPr>
              <a:t>– wicked &amp; selfish – brother of Charles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                            - lover of women and money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4. </a:t>
            </a:r>
            <a:r>
              <a:rPr lang="en-US" sz="2800" b="1" dirty="0" smtClean="0">
                <a:solidFill>
                  <a:schemeClr val="tx1"/>
                </a:solidFill>
              </a:rPr>
              <a:t>Charles Surface </a:t>
            </a:r>
            <a:r>
              <a:rPr lang="en-US" sz="2800" dirty="0" smtClean="0">
                <a:solidFill>
                  <a:schemeClr val="tx1"/>
                </a:solidFill>
              </a:rPr>
              <a:t>– extravagant – lover of Maria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5. </a:t>
            </a:r>
            <a:r>
              <a:rPr lang="en-US" sz="2800" b="1" dirty="0" smtClean="0">
                <a:solidFill>
                  <a:schemeClr val="tx1"/>
                </a:solidFill>
              </a:rPr>
              <a:t>Lady </a:t>
            </a:r>
            <a:r>
              <a:rPr lang="en-US" sz="2800" b="1" dirty="0" err="1" smtClean="0">
                <a:solidFill>
                  <a:schemeClr val="tx1"/>
                </a:solidFill>
              </a:rPr>
              <a:t>Teazle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– innocent – brought up in village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                      - quarrel with Peter - reconciliation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/>
              <a:t>6. Maria</a:t>
            </a:r>
            <a:r>
              <a:rPr lang="en-US" sz="2800" dirty="0" smtClean="0"/>
              <a:t> - a rich heiress – under the care of Peter</a:t>
            </a:r>
            <a:br>
              <a:rPr lang="en-US" sz="2800" dirty="0" smtClean="0"/>
            </a:br>
            <a:r>
              <a:rPr lang="en-US" sz="2800" dirty="0" smtClean="0"/>
              <a:t>                - loves Charles</a:t>
            </a:r>
            <a:br>
              <a:rPr lang="en-US" sz="2800" dirty="0" smtClean="0"/>
            </a:br>
            <a:r>
              <a:rPr lang="en-US" sz="2800" dirty="0" smtClean="0"/>
              <a:t>7. </a:t>
            </a:r>
            <a:r>
              <a:rPr lang="en-US" sz="2800" b="1" dirty="0" smtClean="0"/>
              <a:t>Rowley</a:t>
            </a:r>
            <a:r>
              <a:rPr lang="en-US" sz="2800" dirty="0" smtClean="0"/>
              <a:t> – farmer servant of Charles’ father</a:t>
            </a:r>
            <a:br>
              <a:rPr lang="en-US" sz="2800" dirty="0" smtClean="0"/>
            </a:br>
            <a:r>
              <a:rPr lang="en-US" sz="2800" dirty="0" smtClean="0"/>
              <a:t>                  - now Peter’s servant – very faithful</a:t>
            </a:r>
            <a:br>
              <a:rPr lang="en-US" sz="2800" dirty="0" smtClean="0"/>
            </a:br>
            <a:r>
              <a:rPr lang="en-US" sz="2800" dirty="0" smtClean="0"/>
              <a:t>8. </a:t>
            </a:r>
            <a:r>
              <a:rPr lang="en-US" sz="2800" b="1" dirty="0" smtClean="0"/>
              <a:t>Lady </a:t>
            </a:r>
            <a:r>
              <a:rPr lang="en-US" sz="2800" b="1" dirty="0" err="1" smtClean="0"/>
              <a:t>Sneerwell</a:t>
            </a:r>
            <a:r>
              <a:rPr lang="en-US" sz="2800" dirty="0" smtClean="0"/>
              <a:t> – president of the school</a:t>
            </a:r>
            <a:br>
              <a:rPr lang="en-US" sz="2800" dirty="0" smtClean="0"/>
            </a:br>
            <a:r>
              <a:rPr lang="en-US" sz="2800" dirty="0" smtClean="0"/>
              <a:t>                              - was a victim of scandal – takes revenge</a:t>
            </a:r>
            <a:br>
              <a:rPr lang="en-US" sz="2800" dirty="0" smtClean="0"/>
            </a:br>
            <a:r>
              <a:rPr lang="en-US" sz="2800" dirty="0" smtClean="0"/>
              <a:t>9. </a:t>
            </a:r>
            <a:r>
              <a:rPr lang="en-US" sz="2800" b="1" dirty="0" smtClean="0"/>
              <a:t>Snake</a:t>
            </a:r>
            <a:r>
              <a:rPr lang="en-US" sz="2800" dirty="0" smtClean="0"/>
              <a:t> – P. A. to Lady </a:t>
            </a:r>
            <a:r>
              <a:rPr lang="en-US" sz="2800" dirty="0" err="1" smtClean="0"/>
              <a:t>Sneerwell</a:t>
            </a:r>
            <a:r>
              <a:rPr lang="en-US" sz="2800" dirty="0" smtClean="0"/>
              <a:t> – unreliable like snake</a:t>
            </a:r>
            <a:br>
              <a:rPr lang="en-US" sz="2800" dirty="0" smtClean="0"/>
            </a:br>
            <a:r>
              <a:rPr lang="en-US" sz="2800" dirty="0" smtClean="0"/>
              <a:t>10. </a:t>
            </a:r>
            <a:r>
              <a:rPr lang="en-US" sz="2800" b="1" dirty="0" smtClean="0"/>
              <a:t>Sir Benjamin Backbite </a:t>
            </a:r>
            <a:r>
              <a:rPr lang="en-US" sz="2800" dirty="0" smtClean="0"/>
              <a:t>– member of the School</a:t>
            </a:r>
            <a:br>
              <a:rPr lang="en-US" sz="2800" dirty="0" smtClean="0"/>
            </a:br>
            <a:r>
              <a:rPr lang="en-US" sz="2800" dirty="0" smtClean="0"/>
              <a:t>                           - nephew of Crabtree – loves Maria- poet</a:t>
            </a:r>
            <a:br>
              <a:rPr lang="en-US" sz="2800" dirty="0" smtClean="0"/>
            </a:br>
            <a:r>
              <a:rPr lang="en-US" sz="2800" dirty="0" smtClean="0"/>
              <a:t>11</a:t>
            </a:r>
            <a:r>
              <a:rPr lang="en-US" sz="2800" b="1" dirty="0" smtClean="0"/>
              <a:t>. Crabtree </a:t>
            </a:r>
            <a:r>
              <a:rPr lang="en-US" sz="2800" dirty="0" smtClean="0"/>
              <a:t>– member of the school- </a:t>
            </a:r>
            <a:r>
              <a:rPr lang="en-US" sz="2800" dirty="0" err="1" smtClean="0"/>
              <a:t>Backbite’s</a:t>
            </a:r>
            <a:r>
              <a:rPr lang="en-US" sz="2800" dirty="0" smtClean="0"/>
              <a:t> uncle</a:t>
            </a:r>
            <a:br>
              <a:rPr lang="en-US" sz="2800" dirty="0" smtClean="0"/>
            </a:br>
            <a:r>
              <a:rPr lang="en-US" sz="2800" dirty="0" smtClean="0"/>
              <a:t>12</a:t>
            </a:r>
            <a:r>
              <a:rPr lang="en-US" sz="2800" b="1" dirty="0" smtClean="0"/>
              <a:t>. Mrs. </a:t>
            </a:r>
            <a:r>
              <a:rPr lang="en-US" sz="2800" b="1" dirty="0" err="1" smtClean="0"/>
              <a:t>Candour</a:t>
            </a:r>
            <a:r>
              <a:rPr lang="en-US" sz="2800" b="1" dirty="0" smtClean="0"/>
              <a:t> </a:t>
            </a:r>
            <a:r>
              <a:rPr lang="en-US" sz="2800" dirty="0" smtClean="0"/>
              <a:t>– member of the school </a:t>
            </a:r>
            <a:br>
              <a:rPr lang="en-US" sz="2800" dirty="0" smtClean="0"/>
            </a:br>
            <a:r>
              <a:rPr lang="en-US" sz="2800" dirty="0" smtClean="0"/>
              <a:t>13. </a:t>
            </a:r>
            <a:r>
              <a:rPr lang="en-US" sz="2800" b="1" dirty="0" smtClean="0"/>
              <a:t>Trip, Careless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14. </a:t>
            </a:r>
            <a:r>
              <a:rPr lang="en-US" sz="2800" b="1" dirty="0" smtClean="0"/>
              <a:t>Moses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599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ACT I  / SCENE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8674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- At lady </a:t>
            </a:r>
            <a:r>
              <a:rPr lang="en-US" dirty="0" err="1" smtClean="0">
                <a:solidFill>
                  <a:srgbClr val="002060"/>
                </a:solidFill>
              </a:rPr>
              <a:t>Sneerwell’s</a:t>
            </a:r>
            <a:r>
              <a:rPr lang="en-US" dirty="0" smtClean="0">
                <a:solidFill>
                  <a:srgbClr val="002060"/>
                </a:solidFill>
              </a:rPr>
              <a:t> drawing room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rgbClr val="002060"/>
                </a:solidFill>
              </a:rPr>
              <a:t> Snake shows the newspaper cuttings of scandal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rgbClr val="002060"/>
                </a:solidFill>
              </a:rPr>
              <a:t> Maria’s fictitious story published 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Clackitt’s</a:t>
            </a:r>
            <a:r>
              <a:rPr lang="en-US" dirty="0" smtClean="0">
                <a:solidFill>
                  <a:srgbClr val="002060"/>
                </a:solidFill>
              </a:rPr>
              <a:t> scandal-mongering 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                    1. breaking of six engagements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                    2. four forced elopements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                    3. nine divorces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- Lady </a:t>
            </a:r>
            <a:r>
              <a:rPr lang="en-US" dirty="0" err="1" smtClean="0">
                <a:solidFill>
                  <a:srgbClr val="002060"/>
                </a:solidFill>
              </a:rPr>
              <a:t>Sneerwell’s</a:t>
            </a:r>
            <a:r>
              <a:rPr lang="en-US" dirty="0" smtClean="0">
                <a:solidFill>
                  <a:srgbClr val="002060"/>
                </a:solidFill>
              </a:rPr>
              <a:t> opinion on Joseph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rgbClr val="002060"/>
                </a:solidFill>
              </a:rPr>
              <a:t>Joseph’s opinion on Snake – found with Rowley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rgbClr val="002060"/>
                </a:solidFill>
              </a:rPr>
              <a:t> Maria comes then </a:t>
            </a:r>
            <a:r>
              <a:rPr lang="en-US" dirty="0" err="1" smtClean="0">
                <a:solidFill>
                  <a:srgbClr val="002060"/>
                </a:solidFill>
              </a:rPr>
              <a:t>Candour</a:t>
            </a:r>
            <a:r>
              <a:rPr lang="en-US" dirty="0" smtClean="0">
                <a:solidFill>
                  <a:srgbClr val="002060"/>
                </a:solidFill>
              </a:rPr>
              <a:t> comes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                 1. whole town talks of Charles’ extravagance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                 2. Miss Prim’s elopement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                 3. widow getting her shape surprisingly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- Crabtree &amp; Backbite come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- “No pleasure equal to reducing others to the level of my own injured reputation” 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838199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ACT I  / SCENE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153400" cy="4800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- At Peter’s house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Peter &amp; Rowley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Peter is unhappy – his wife &amp; Maria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Peter’s opinion on Joseph &amp; Charles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Rowley informs the arrival of Oliver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Peter “When an old bachelor marries a young   wife, he commits a crime and should be punished for like a criminal”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14399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ACT II / SCENE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143000"/>
            <a:ext cx="7848600" cy="54102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At Sir Peter’s house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Peter </a:t>
            </a:r>
            <a:r>
              <a:rPr lang="en-US" b="1" dirty="0" err="1" smtClean="0">
                <a:solidFill>
                  <a:schemeClr val="tx1"/>
                </a:solidFill>
              </a:rPr>
              <a:t>Teazle</a:t>
            </a:r>
            <a:r>
              <a:rPr lang="en-US" b="1" dirty="0" smtClean="0">
                <a:solidFill>
                  <a:schemeClr val="tx1"/>
                </a:solidFill>
              </a:rPr>
              <a:t> &amp; Lady </a:t>
            </a:r>
            <a:r>
              <a:rPr lang="en-US" b="1" dirty="0" err="1" smtClean="0">
                <a:solidFill>
                  <a:schemeClr val="tx1"/>
                </a:solidFill>
              </a:rPr>
              <a:t>Teazle</a:t>
            </a:r>
            <a:r>
              <a:rPr lang="en-US" b="1" dirty="0" smtClean="0">
                <a:solidFill>
                  <a:schemeClr val="tx1"/>
                </a:solidFill>
              </a:rPr>
              <a:t> in conversation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Peter complaints on her lavishness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Lady </a:t>
            </a:r>
            <a:r>
              <a:rPr lang="en-US" b="1" dirty="0" err="1" smtClean="0">
                <a:solidFill>
                  <a:schemeClr val="tx1"/>
                </a:solidFill>
              </a:rPr>
              <a:t>Teazle</a:t>
            </a:r>
            <a:r>
              <a:rPr lang="en-US" b="1" dirty="0" smtClean="0">
                <a:solidFill>
                  <a:schemeClr val="tx1"/>
                </a:solidFill>
              </a:rPr>
              <a:t> disagrees &amp; blames the season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Lady </a:t>
            </a:r>
            <a:r>
              <a:rPr lang="en-US" b="1" dirty="0" err="1" smtClean="0">
                <a:solidFill>
                  <a:schemeClr val="tx1"/>
                </a:solidFill>
              </a:rPr>
              <a:t>Teazle’s</a:t>
            </a:r>
            <a:r>
              <a:rPr lang="en-US" b="1" dirty="0" smtClean="0">
                <a:solidFill>
                  <a:schemeClr val="tx1"/>
                </a:solidFill>
              </a:rPr>
              <a:t> past was simple &amp; poor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L. </a:t>
            </a:r>
            <a:r>
              <a:rPr lang="en-US" b="1" dirty="0" err="1" smtClean="0">
                <a:solidFill>
                  <a:schemeClr val="tx1"/>
                </a:solidFill>
              </a:rPr>
              <a:t>Teazle</a:t>
            </a:r>
            <a:r>
              <a:rPr lang="en-US" b="1" dirty="0" smtClean="0">
                <a:solidFill>
                  <a:schemeClr val="tx1"/>
                </a:solidFill>
              </a:rPr>
              <a:t> goes to L. </a:t>
            </a:r>
            <a:r>
              <a:rPr lang="en-US" b="1" dirty="0" err="1" smtClean="0">
                <a:solidFill>
                  <a:schemeClr val="tx1"/>
                </a:solidFill>
              </a:rPr>
              <a:t>Sneerwell’s</a:t>
            </a:r>
            <a:r>
              <a:rPr lang="en-US" b="1" dirty="0" smtClean="0">
                <a:solidFill>
                  <a:schemeClr val="tx1"/>
                </a:solidFill>
              </a:rPr>
              <a:t> house</a:t>
            </a: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tx1"/>
                </a:solidFill>
              </a:rPr>
              <a:t> Peter follows 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914399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ACT II / SCENE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51816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At Lady </a:t>
            </a:r>
            <a:r>
              <a:rPr lang="en-US" dirty="0" err="1" smtClean="0">
                <a:solidFill>
                  <a:schemeClr val="tx1"/>
                </a:solidFill>
              </a:rPr>
              <a:t>Sneerwell’s</a:t>
            </a:r>
            <a:r>
              <a:rPr lang="en-US" dirty="0" smtClean="0">
                <a:solidFill>
                  <a:schemeClr val="tx1"/>
                </a:solidFill>
              </a:rPr>
              <a:t> house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all the scandal-mongers are present</a:t>
            </a:r>
          </a:p>
          <a:p>
            <a:pPr algn="l">
              <a:buFontTx/>
              <a:buChar char="-"/>
            </a:pP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Mrs. </a:t>
            </a:r>
            <a:r>
              <a:rPr lang="en-US" dirty="0" err="1" smtClean="0">
                <a:solidFill>
                  <a:schemeClr val="tx1"/>
                </a:solidFill>
              </a:rPr>
              <a:t>Candour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1. Miss Vermillion’s </a:t>
            </a:r>
            <a:r>
              <a:rPr lang="en-US" dirty="0" err="1" smtClean="0">
                <a:solidFill>
                  <a:schemeClr val="tx1"/>
                </a:solidFill>
              </a:rPr>
              <a:t>colour</a:t>
            </a:r>
            <a:r>
              <a:rPr lang="en-US" dirty="0" smtClean="0">
                <a:solidFill>
                  <a:schemeClr val="tx1"/>
                </a:solidFill>
              </a:rPr>
              <a:t> comes and goes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2. </a:t>
            </a:r>
            <a:r>
              <a:rPr lang="en-US" dirty="0" err="1" smtClean="0">
                <a:solidFill>
                  <a:schemeClr val="tx1"/>
                </a:solidFill>
              </a:rPr>
              <a:t>Mrs</a:t>
            </a:r>
            <a:r>
              <a:rPr lang="en-US" dirty="0" smtClean="0">
                <a:solidFill>
                  <a:schemeClr val="tx1"/>
                </a:solidFill>
              </a:rPr>
              <a:t> Evergreen’s wrinkles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3. </a:t>
            </a:r>
            <a:r>
              <a:rPr lang="en-US" dirty="0" err="1" smtClean="0">
                <a:solidFill>
                  <a:schemeClr val="tx1"/>
                </a:solidFill>
              </a:rPr>
              <a:t>Mrs</a:t>
            </a:r>
            <a:r>
              <a:rPr lang="en-US" dirty="0" smtClean="0">
                <a:solidFill>
                  <a:schemeClr val="tx1"/>
                </a:solidFill>
              </a:rPr>
              <a:t> Prim ( mouth like a poor’s box)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4. </a:t>
            </a:r>
            <a:r>
              <a:rPr lang="en-US" dirty="0" err="1" smtClean="0">
                <a:solidFill>
                  <a:schemeClr val="tx1"/>
                </a:solidFill>
              </a:rPr>
              <a:t>Mrs</a:t>
            </a:r>
            <a:r>
              <a:rPr lang="en-US" dirty="0" smtClean="0">
                <a:solidFill>
                  <a:schemeClr val="tx1"/>
                </a:solidFill>
              </a:rPr>
              <a:t> Ogle’s face resembles the entire world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(Irish, Dutch, Chinese, etc)  </a:t>
            </a:r>
            <a:r>
              <a:rPr lang="en-US" dirty="0" smtClean="0"/>
              <a:t>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990599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ACT II / SCENE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8534400" cy="48768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At Peter’s house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Oliver &amp; Rowley visit Peter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Peter got married 7 months back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Oliver says “half of the year in stool”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Oliver &amp; Rowley’s opinion on Charles &amp; Joseph</a:t>
            </a:r>
          </a:p>
          <a:p>
            <a:pPr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 Peter’s opinion on Charles &amp; Joseph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820</Words>
  <Application>Microsoft Office PowerPoint</Application>
  <PresentationFormat>On-screen Show (4:3)</PresentationFormat>
  <Paragraphs>134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SCHOOL FOR SCANDAL (a sentimental comedy)</vt:lpstr>
      <vt:lpstr>SHERIDAN’S LIFE &amp; WORKS</vt:lpstr>
      <vt:lpstr>CHARACTERS 1. Sir Peter Teazle – an old bachelor                                   - marries a young lady                                   - suffers a lot/ reconciliation 2. Sir Oliver Surface – uncle of Joseph &amp; Charles                                     - 16 years away from England                                     - disguises as Stanley &amp; Premium 3. Joseph Surface – wicked &amp; selfish – brother of Charles                                 - lover of women and money 4. Charles Surface – extravagant – lover of Maria 5. Lady Teazle – innocent – brought up in village                           - quarrel with Peter - reconciliation </vt:lpstr>
      <vt:lpstr>6. Maria - a rich heiress – under the care of Peter                 - loves Charles 7. Rowley – farmer servant of Charles’ father                   - now Peter’s servant – very faithful 8. Lady Sneerwell – president of the school                               - was a victim of scandal – takes revenge 9. Snake – P. A. to Lady Sneerwell – unreliable like snake 10. Sir Benjamin Backbite – member of the School                            - nephew of Crabtree – loves Maria- poet 11. Crabtree – member of the school- Backbite’s uncle 12. Mrs. Candour – member of the school  13. Trip, Careless 14. Moses  </vt:lpstr>
      <vt:lpstr>ACT I  / SCENE I</vt:lpstr>
      <vt:lpstr>ACT I  / SCENE II</vt:lpstr>
      <vt:lpstr>ACT II / SCENE I</vt:lpstr>
      <vt:lpstr>ACT II / SCENE II</vt:lpstr>
      <vt:lpstr>ACT II / SCENE III</vt:lpstr>
      <vt:lpstr>ACT III / SCENE I</vt:lpstr>
      <vt:lpstr>ACT III / SCENE II</vt:lpstr>
      <vt:lpstr>ACT III / SCENE III</vt:lpstr>
      <vt:lpstr>ACT IV / SCENE I</vt:lpstr>
      <vt:lpstr>ACT IV / SCENE II</vt:lpstr>
      <vt:lpstr>ACT IV / SCENE III</vt:lpstr>
      <vt:lpstr>PowerPoint Presentation</vt:lpstr>
      <vt:lpstr>PowerPoint Presentation</vt:lpstr>
      <vt:lpstr>ACT V / SCENE I</vt:lpstr>
      <vt:lpstr>ACT V / SCENE II </vt:lpstr>
      <vt:lpstr>ACT V / SCENE III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SCHOOL FOR SCANDAL (a sentimental comedy)</dc:title>
  <dc:creator>Administrator</dc:creator>
  <cp:lastModifiedBy>V. Francis</cp:lastModifiedBy>
  <cp:revision>32</cp:revision>
  <dcterms:created xsi:type="dcterms:W3CDTF">2013-11-22T03:41:31Z</dcterms:created>
  <dcterms:modified xsi:type="dcterms:W3CDTF">2018-11-26T05:25:17Z</dcterms:modified>
</cp:coreProperties>
</file>